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7"/>
  </p:handoutMasterIdLst>
  <p:sldIdLst>
    <p:sldId id="256" r:id="rId2"/>
    <p:sldId id="257" r:id="rId3"/>
    <p:sldId id="280" r:id="rId4"/>
    <p:sldId id="264" r:id="rId5"/>
    <p:sldId id="263" r:id="rId6"/>
    <p:sldId id="262" r:id="rId7"/>
    <p:sldId id="259" r:id="rId8"/>
    <p:sldId id="281" r:id="rId9"/>
    <p:sldId id="278" r:id="rId10"/>
    <p:sldId id="277" r:id="rId11"/>
    <p:sldId id="266" r:id="rId12"/>
    <p:sldId id="279" r:id="rId13"/>
    <p:sldId id="261" r:id="rId14"/>
    <p:sldId id="265" r:id="rId15"/>
    <p:sldId id="276" r:id="rId1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90" d="100"/>
          <a:sy n="90" d="100"/>
        </p:scale>
        <p:origin x="998" y="96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301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C246692-B299-4576-ACD3-D588C6D431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29A03-06E8-42D7-9BA8-116899193D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121AE9-5AB3-4C02-8503-28F4F1410188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D25B43-56DC-4360-A8C8-6CC5BC5C2C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ED4C6D-89B1-4DBC-8819-CC96FF0380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FDC835-6A54-47FE-B768-FE6B9B706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281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C41A0-9D23-4F87-8C20-AA2BDF7E0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37DF8D-C21F-4559-8FB3-78EB8FD09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6DF1A4-D247-49E7-A967-50455A0A0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BA9535-5A13-48E0-89D6-7374C1865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CD0751-B2E9-43B2-9A05-06E18BDBED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"/>
            <a:ext cx="9144000" cy="684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16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A5A1D7-0631-4C51-BD37-F6DBE83A57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"/>
            <a:ext cx="9144000" cy="68465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基本情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81297-985C-47F4-BC58-39724FA48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D404E9-7619-4D50-B7ED-E1A4CD9B2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9E685C-F2DF-4F61-AF9F-146FBE246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5DD1B-1C5A-4041-84A2-F19275F9B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F04A5F-02E5-405F-9F7B-802E66293C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398" y="-309596"/>
            <a:ext cx="9746949" cy="731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995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830528-6145-4017-8178-3F85D0EE24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285874"/>
            <a:ext cx="7429500" cy="55721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1C3B0C-DCEA-496D-8C1B-AAC7C3CB5B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26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家国情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4D0E7-62E7-4D56-843A-705D784F5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02891F-F134-4BE1-B661-9F7AE5EBA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7E0B58-95F6-4779-95BB-925223A8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89A505-BDA6-4CFF-9923-6B66E3080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D5FA6A-473B-48EA-9AD5-2C962EE189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4185083"/>
            <a:ext cx="3563888" cy="26729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458512-7D9A-4BB5-88FB-C4CADB34E52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60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B1BC4F-4989-42C5-AC10-D212DEE0AD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285874"/>
            <a:ext cx="74295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83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家国情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4D0E7-62E7-4D56-843A-705D784F5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02891F-F134-4BE1-B661-9F7AE5EBA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7E0B58-95F6-4779-95BB-925223A8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89A505-BDA6-4CFF-9923-6B66E3080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D5FA6A-473B-48EA-9AD5-2C962EE189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4185083"/>
            <a:ext cx="3563888" cy="267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682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34318B3-5A20-48DC-A19B-F4CEC7AE07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830528-6145-4017-8178-3F85D0EE24B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285874"/>
            <a:ext cx="74295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824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家国情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9ADB8BC-2CEA-471A-B257-B9DAA2ED4E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E4D0E7-62E7-4D56-843A-705D784F5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02891F-F134-4BE1-B661-9F7AE5EBA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7E0B58-95F6-4779-95BB-925223A8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89A505-BDA6-4CFF-9923-6B66E3080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D5FA6A-473B-48EA-9AD5-2C962EE189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4185083"/>
            <a:ext cx="3563888" cy="267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75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AD165C-5813-410D-8FB4-55AC26CB3C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B26CB6-E3C3-4756-9FC7-0D63FD188C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536" y="692696"/>
            <a:ext cx="11727822" cy="8781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21B66E-C4A9-4BF9-A4E9-30C2A9A92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04864"/>
            <a:ext cx="82296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68BE2F-F00C-4A3E-8A58-7CA3954BF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442377-1670-45A8-920D-7F15C03EE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23428-668F-4420-8AE2-BA74A578B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710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60" r:id="rId2"/>
    <p:sldLayoutId id="2147483681" r:id="rId3"/>
    <p:sldLayoutId id="2147483675" r:id="rId4"/>
    <p:sldLayoutId id="2147483679" r:id="rId5"/>
    <p:sldLayoutId id="2147483682" r:id="rId6"/>
    <p:sldLayoutId id="2147483680" r:id="rId7"/>
    <p:sldLayoutId id="2147483683" r:id="rId8"/>
    <p:sldLayoutId id="2147483677" r:id="rId9"/>
    <p:sldLayoutId id="2147483649" r:id="rId10"/>
    <p:sldLayoutId id="2147483650" r:id="rId11"/>
    <p:sldLayoutId id="2147483651" r:id="rId12"/>
    <p:sldLayoutId id="2147483652" r:id="rId13"/>
    <p:sldLayoutId id="2147483653" r:id="rId14"/>
    <p:sldLayoutId id="2147483654" r:id="rId15"/>
    <p:sldLayoutId id="2147483655" r:id="rId16"/>
    <p:sldLayoutId id="2147483656" r:id="rId17"/>
    <p:sldLayoutId id="2147483657" r:id="rId18"/>
    <p:sldLayoutId id="2147483658" r:id="rId19"/>
    <p:sldLayoutId id="2147483659" r:id="rId20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lvl="0" defTabSz="2880360">
              <a:spcBef>
                <a:spcPts val="0"/>
              </a:spcBef>
            </a:pPr>
            <a:r>
              <a:rPr lang="en-US" altLang="zh-CN" sz="2800" b="1" dirty="0">
                <a:solidFill>
                  <a:srgbClr val="FFC000"/>
                </a:solidFill>
                <a:latin typeface="宋体"/>
                <a:cs typeface="+mn-cs"/>
              </a:rPr>
              <a:t>2021</a:t>
            </a:r>
            <a:r>
              <a:rPr lang="zh-CN" altLang="en-US" sz="2800" b="1" dirty="0">
                <a:solidFill>
                  <a:srgbClr val="FFC000"/>
                </a:solidFill>
                <a:latin typeface="宋体"/>
                <a:cs typeface="+mn-cs"/>
              </a:rPr>
              <a:t>年</a:t>
            </a:r>
            <a:br>
              <a:rPr lang="en-US" altLang="zh-CN" sz="2800" b="1" dirty="0">
                <a:solidFill>
                  <a:srgbClr val="FFC000"/>
                </a:solidFill>
                <a:latin typeface="宋体"/>
                <a:cs typeface="+mn-cs"/>
              </a:rPr>
            </a:br>
            <a:r>
              <a:rPr lang="zh-CN" altLang="zh-CN" sz="2800" b="1" dirty="0">
                <a:solidFill>
                  <a:srgbClr val="FFC000"/>
                </a:solidFill>
                <a:latin typeface="宋体"/>
                <a:cs typeface="+mn-cs"/>
              </a:rPr>
              <a:t>北京市教育工会先进教职工小家</a:t>
            </a:r>
            <a:br>
              <a:rPr lang="en-US" altLang="zh-CN" sz="2800" b="1" dirty="0">
                <a:solidFill>
                  <a:srgbClr val="FFC000"/>
                </a:solidFill>
                <a:latin typeface="宋体"/>
                <a:cs typeface="+mn-cs"/>
              </a:rPr>
            </a:br>
            <a:br>
              <a:rPr lang="en-US" altLang="zh-CN" sz="2800" b="1" dirty="0">
                <a:solidFill>
                  <a:srgbClr val="FFC000"/>
                </a:solidFill>
                <a:latin typeface="宋体"/>
                <a:cs typeface="+mn-cs"/>
              </a:rPr>
            </a:br>
            <a:r>
              <a:rPr lang="zh-CN" altLang="en-US" sz="2800" b="1" dirty="0">
                <a:solidFill>
                  <a:srgbClr val="FFC000"/>
                </a:solidFill>
                <a:latin typeface="宋体"/>
                <a:cs typeface="+mn-cs"/>
              </a:rPr>
              <a:t>申请汇报</a:t>
            </a:r>
            <a:endParaRPr lang="zh-CN" altLang="en-US" sz="2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FFC000"/>
                </a:solidFill>
                <a:latin typeface="+mj-ea"/>
              </a:rPr>
              <a:t>北京外国语大学法语语言文化学院</a:t>
            </a:r>
            <a:endParaRPr lang="en-US" altLang="zh-CN" b="1" dirty="0">
              <a:solidFill>
                <a:srgbClr val="FFC000"/>
              </a:solidFill>
              <a:latin typeface="+mj-ea"/>
            </a:endParaRPr>
          </a:p>
          <a:p>
            <a:r>
              <a:rPr lang="en-US" altLang="zh-CN" b="1" dirty="0">
                <a:solidFill>
                  <a:srgbClr val="FFC000"/>
                </a:solidFill>
                <a:latin typeface="+mj-ea"/>
              </a:rPr>
              <a:t>2021.9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5A429E-2456-4A90-9B4D-C03ED2363D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" r="351" b="42967"/>
          <a:stretch/>
        </p:blipFill>
        <p:spPr>
          <a:xfrm>
            <a:off x="0" y="0"/>
            <a:ext cx="9154264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立德树人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/>
          <a:lstStyle/>
          <a:p>
            <a:r>
              <a:rPr lang="zh-CN" altLang="en-US" dirty="0"/>
              <a:t>为提升教学水平和教师综合素养，积极组织教职工参加“青年教师基本功大赛”，并取得了不俗的成绩。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166793-3218-4F49-908A-F569734D5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429000"/>
            <a:ext cx="3765657" cy="256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699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5469BEE-C9C9-40A7-8284-BEABCD2E06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1" r="6028" b="8056"/>
          <a:stretch/>
        </p:blipFill>
        <p:spPr>
          <a:xfrm>
            <a:off x="0" y="-59036"/>
            <a:ext cx="9144000" cy="692655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立德树人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/>
          <a:lstStyle/>
          <a:p>
            <a:r>
              <a:rPr lang="zh-CN" altLang="en-US" dirty="0"/>
              <a:t>为落实教育工作者“三全育人，五育并举”理念，工会会员带领学生进行劳动，美化教学环境。</a:t>
            </a:r>
          </a:p>
        </p:txBody>
      </p:sp>
    </p:spTree>
    <p:extLst>
      <p:ext uri="{BB962C8B-B14F-4D97-AF65-F5344CB8AC3E}">
        <p14:creationId xmlns:p14="http://schemas.microsoft.com/office/powerpoint/2010/main" val="4260130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4971E3-B0DC-4F3D-BE28-09407DC968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家国担当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690228E-A77B-41C8-B58F-F8637C68E2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工会高度重视思想学习，并积极承担工会组织的社会责任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730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D6D9ED3-BD1D-4871-99D4-8EA663B6F1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8" t="-6680" r="3237" b="410"/>
          <a:stretch/>
        </p:blipFill>
        <p:spPr>
          <a:xfrm>
            <a:off x="-24824" y="1"/>
            <a:ext cx="9168823" cy="68579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家国担当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/>
          <a:lstStyle/>
          <a:p>
            <a:r>
              <a:rPr lang="zh-CN" altLang="en-US" dirty="0"/>
              <a:t>工会重视思想学习，与学院党支部密切配合，近年来共同组织去平西情报联络站、铁军纪念馆、张裕爱斐堡等爱国主义教育基地参观学习。</a:t>
            </a:r>
          </a:p>
        </p:txBody>
      </p:sp>
    </p:spTree>
    <p:extLst>
      <p:ext uri="{BB962C8B-B14F-4D97-AF65-F5344CB8AC3E}">
        <p14:creationId xmlns:p14="http://schemas.microsoft.com/office/powerpoint/2010/main" val="125036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家国担当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/>
          <a:lstStyle/>
          <a:p>
            <a:r>
              <a:rPr lang="en-US" dirty="0"/>
              <a:t>2018</a:t>
            </a:r>
            <a:r>
              <a:rPr lang="zh-CN" altLang="en-US" dirty="0"/>
              <a:t>年秋季，法语学院工会组织全员教职工向河北省涞源县山区南屯乡捐赠冬衣，得到了同事们的积极响应，共寄出爱心衣物</a:t>
            </a:r>
            <a:r>
              <a:rPr lang="en-US" dirty="0"/>
              <a:t>160</a:t>
            </a:r>
            <a:r>
              <a:rPr lang="zh-CN" altLang="en-US" dirty="0"/>
              <a:t>斤。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937838-6529-46F8-AF3D-23DA3A3901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9" t="447" r="31340" b="45174"/>
          <a:stretch/>
        </p:blipFill>
        <p:spPr>
          <a:xfrm>
            <a:off x="0" y="44625"/>
            <a:ext cx="9144000" cy="681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41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961299-EC28-40E8-8558-CE2C5B7CA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谢谢！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737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基本情况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/>
          <a:lstStyle/>
          <a:p>
            <a:r>
              <a:rPr lang="zh-CN" altLang="en-US" dirty="0"/>
              <a:t>会员数：</a:t>
            </a:r>
            <a:r>
              <a:rPr lang="en-US" altLang="zh-CN" dirty="0"/>
              <a:t>32</a:t>
            </a:r>
            <a:r>
              <a:rPr lang="zh-CN" altLang="en-US" dirty="0"/>
              <a:t>人</a:t>
            </a:r>
            <a:endParaRPr lang="en-US" altLang="zh-CN" dirty="0"/>
          </a:p>
          <a:p>
            <a:r>
              <a:rPr lang="zh-CN" altLang="en-US" dirty="0"/>
              <a:t>其中</a:t>
            </a:r>
            <a:endParaRPr lang="en-US" altLang="zh-CN" dirty="0"/>
          </a:p>
          <a:p>
            <a:pPr>
              <a:buNone/>
            </a:pPr>
            <a:r>
              <a:rPr lang="zh-CN" altLang="en-US" dirty="0"/>
              <a:t>教师：</a:t>
            </a:r>
            <a:r>
              <a:rPr lang="en-US" altLang="zh-CN" dirty="0"/>
              <a:t>27</a:t>
            </a:r>
            <a:r>
              <a:rPr lang="zh-CN" altLang="en-US" dirty="0"/>
              <a:t>人</a:t>
            </a:r>
            <a:endParaRPr lang="en-US" altLang="zh-CN" dirty="0"/>
          </a:p>
          <a:p>
            <a:pPr>
              <a:buNone/>
            </a:pPr>
            <a:r>
              <a:rPr lang="zh-CN" altLang="en-US" dirty="0"/>
              <a:t>行政人员：</a:t>
            </a:r>
            <a:r>
              <a:rPr lang="en-US" altLang="zh-CN" dirty="0"/>
              <a:t>5</a:t>
            </a:r>
            <a:r>
              <a:rPr lang="zh-CN" altLang="en-US" dirty="0"/>
              <a:t>人</a:t>
            </a:r>
            <a:endParaRPr lang="en-US" altLang="zh-CN" dirty="0"/>
          </a:p>
          <a:p>
            <a:pPr>
              <a:buNone/>
            </a:pPr>
            <a:r>
              <a:rPr lang="zh-CN" altLang="en-US" dirty="0"/>
              <a:t>（制作饼图）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F3E8F3-A898-4483-9CED-BD6BD44C7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人文关怀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7C791B9-7496-4DC6-9DA7-F7307779D2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为教职工排忧解难，办实事，办好事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195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8B52E4-88B6-4EAC-97C6-3CB7314F92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7" b="30087"/>
          <a:stretch/>
        </p:blipFill>
        <p:spPr>
          <a:xfrm>
            <a:off x="-1" y="0"/>
            <a:ext cx="9120247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人文关怀</a:t>
            </a:r>
            <a:r>
              <a:rPr lang="en-US" altLang="zh-CN" dirty="0"/>
              <a:t>&gt;</a:t>
            </a:r>
            <a:r>
              <a:rPr lang="zh-CN" altLang="en-US" dirty="0"/>
              <a:t>休息站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/>
          <a:lstStyle/>
          <a:p>
            <a:r>
              <a:rPr lang="zh-CN" altLang="en-US" dirty="0"/>
              <a:t>即使办公场所紧张，也要设立教师休息站；精心布置，添置了冰箱、冷藏柜、微波炉、咖啡机等设备，设立了阅读角，方便教职工随时前往休息或补充体力。</a:t>
            </a:r>
          </a:p>
        </p:txBody>
      </p:sp>
    </p:spTree>
    <p:extLst>
      <p:ext uri="{BB962C8B-B14F-4D97-AF65-F5344CB8AC3E}">
        <p14:creationId xmlns:p14="http://schemas.microsoft.com/office/powerpoint/2010/main" val="726826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6DA8127-5A57-4245-842B-D6EAEE136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5"/>
          <a:stretch/>
        </p:blipFill>
        <p:spPr>
          <a:xfrm>
            <a:off x="-1" y="44624"/>
            <a:ext cx="9121497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02E2605-F4C5-49B0-9866-DD84552C5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人文关怀</a:t>
            </a:r>
            <a:r>
              <a:rPr lang="en-US" altLang="zh-CN" dirty="0"/>
              <a:t>&gt;</a:t>
            </a:r>
            <a:r>
              <a:rPr lang="zh-CN" altLang="en-US" dirty="0"/>
              <a:t>身心健康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/>
          <a:lstStyle/>
          <a:p>
            <a:r>
              <a:rPr lang="zh-CN" altLang="en-US" dirty="0"/>
              <a:t>积极组织并督促教职工进行体育锻炼，购置简单、安全的运动器材，利用上午</a:t>
            </a:r>
            <a:r>
              <a:rPr lang="en-US" dirty="0"/>
              <a:t>10</a:t>
            </a:r>
            <a:r>
              <a:rPr lang="zh-CN" altLang="en-US" dirty="0"/>
              <a:t>点的大课间组织教职工进行</a:t>
            </a:r>
            <a:r>
              <a:rPr lang="en-US" dirty="0"/>
              <a:t>20</a:t>
            </a:r>
            <a:r>
              <a:rPr lang="zh-CN" altLang="en-US" dirty="0"/>
              <a:t>分钟的广播体操、踢毽、跳绳等活动。</a:t>
            </a:r>
            <a:endParaRPr lang="en-US" altLang="zh-CN" dirty="0"/>
          </a:p>
          <a:p>
            <a:r>
              <a:rPr lang="zh-CN" altLang="en-US" dirty="0"/>
              <a:t>为老师们预约羽毛球场地进行锻炼</a:t>
            </a:r>
          </a:p>
        </p:txBody>
      </p:sp>
    </p:spTree>
    <p:extLst>
      <p:ext uri="{BB962C8B-B14F-4D97-AF65-F5344CB8AC3E}">
        <p14:creationId xmlns:p14="http://schemas.microsoft.com/office/powerpoint/2010/main" val="2853889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8F2F4F9-549D-4AB8-9969-8612181FCA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9" b="12861"/>
          <a:stretch/>
        </p:blipFill>
        <p:spPr>
          <a:xfrm>
            <a:off x="0" y="-928"/>
            <a:ext cx="9144000" cy="68589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人文关怀</a:t>
            </a:r>
            <a:r>
              <a:rPr lang="en-US" altLang="zh-CN" dirty="0"/>
              <a:t>&gt;</a:t>
            </a:r>
            <a:r>
              <a:rPr lang="zh-CN" altLang="en-US" dirty="0"/>
              <a:t>身心健康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/>
          <a:lstStyle/>
          <a:p>
            <a:r>
              <a:rPr lang="zh-CN" altLang="en-US" dirty="0"/>
              <a:t>积极组织工会会员参与学校春季运动会，形成良好的运动氛围。</a:t>
            </a:r>
          </a:p>
        </p:txBody>
      </p:sp>
    </p:spTree>
    <p:extLst>
      <p:ext uri="{BB962C8B-B14F-4D97-AF65-F5344CB8AC3E}">
        <p14:creationId xmlns:p14="http://schemas.microsoft.com/office/powerpoint/2010/main" val="1179400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A1B26D7-2A4B-4606-BA25-58333B141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3193"/>
            <a:ext cx="4644008" cy="40248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1A793B-C742-4AC4-A28E-2E807EA99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812" y="-17582"/>
            <a:ext cx="5526188" cy="387862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人文关怀</a:t>
            </a:r>
            <a:r>
              <a:rPr lang="en-US" altLang="zh-CN" dirty="0"/>
              <a:t>&gt;</a:t>
            </a:r>
            <a:r>
              <a:rPr lang="zh-CN" altLang="en-US" dirty="0"/>
              <a:t>温馨问候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/>
          <a:lstStyle/>
          <a:p>
            <a:r>
              <a:rPr lang="zh-CN" altLang="en-US" dirty="0"/>
              <a:t>每年定期安排教师代表看望退休教师，对新婚、生子的教职工及时恭贺和慰问。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2670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A1318F-5143-421A-B5CA-01010EDB06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4" b="1150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人文关怀</a:t>
            </a:r>
            <a:r>
              <a:rPr lang="en-US" altLang="zh-CN" dirty="0"/>
              <a:t>&gt;</a:t>
            </a:r>
            <a:r>
              <a:rPr lang="zh-CN" altLang="en-US" dirty="0"/>
              <a:t>共建集体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/>
          <a:lstStyle/>
          <a:p>
            <a:r>
              <a:rPr lang="zh-CN" altLang="en-US" dirty="0"/>
              <a:t>请退休教师返校座谈，为院系建设、教学工作出谋划策。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9166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804962-A7E6-4F69-95B1-3B3329FD72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立德树人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8DB5FE4-23FB-4576-A66D-B464020303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保护和调动教职工的创造性和进取心，引导青年教师自觉把教育培养和自我修养结合起来，在教师队伍内部形成积极向上、精益求精的工作风气。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370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399</Words>
  <Application>Microsoft Office PowerPoint</Application>
  <PresentationFormat>On-screen Show (4:3)</PresentationFormat>
  <Paragraphs>35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宋体</vt:lpstr>
      <vt:lpstr>Arial</vt:lpstr>
      <vt:lpstr>Calibri</vt:lpstr>
      <vt:lpstr>Office 主题</vt:lpstr>
      <vt:lpstr>2021年 北京市教育工会先进教职工小家  申请汇报</vt:lpstr>
      <vt:lpstr>基本情况</vt:lpstr>
      <vt:lpstr>人文关怀</vt:lpstr>
      <vt:lpstr>人文关怀&gt;休息站</vt:lpstr>
      <vt:lpstr>人文关怀&gt;身心健康</vt:lpstr>
      <vt:lpstr>人文关怀&gt;身心健康</vt:lpstr>
      <vt:lpstr>人文关怀&gt;温馨问候</vt:lpstr>
      <vt:lpstr>人文关怀&gt;共建集体</vt:lpstr>
      <vt:lpstr>立德树人</vt:lpstr>
      <vt:lpstr>立德树人</vt:lpstr>
      <vt:lpstr>立德树人</vt:lpstr>
      <vt:lpstr>家国担当</vt:lpstr>
      <vt:lpstr>家国担当</vt:lpstr>
      <vt:lpstr>家国担当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2021年 北京市教育工会先进教职工小家  申请汇报</dc:title>
  <dc:creator>lenovo</dc:creator>
  <cp:lastModifiedBy>Le F</cp:lastModifiedBy>
  <cp:revision>35</cp:revision>
  <dcterms:created xsi:type="dcterms:W3CDTF">2021-09-24T08:27:34Z</dcterms:created>
  <dcterms:modified xsi:type="dcterms:W3CDTF">2021-09-25T19:59:00Z</dcterms:modified>
</cp:coreProperties>
</file>